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Tahoma"/>
      <p:regular r:id="rId37"/>
      <p:bold r:id="rId38"/>
    </p:embeddedFont>
    <p:embeddedFont>
      <p:font typeface="Lora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Tahoma-regular.fntdata"/><Relationship Id="rId36" Type="http://schemas.openxmlformats.org/officeDocument/2006/relationships/slide" Target="slides/slide30.xml"/><Relationship Id="rId39" Type="http://schemas.openxmlformats.org/officeDocument/2006/relationships/font" Target="fonts/Lora-regular.fntdata"/><Relationship Id="rId38" Type="http://schemas.openxmlformats.org/officeDocument/2006/relationships/font" Target="fonts/Tahoma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ed9889a8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5ed9889a8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ed9889a8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5ed9889a8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4ca4c097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54ca4c097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ed9889a8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5ed9889a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ed9889a8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5ed9889a8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4ca4c097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554ca4c097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ed9889a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5ed9889a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54ca4c0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54ca4c0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5ed9889a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5ed9889a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5ed9889a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5ed9889a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4ca4c097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54ca4c09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5ed9889a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5ed9889a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4ca4c097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54ca4c097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54ca4c097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554ca4c097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ed9889a8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55ed9889a8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key points:</a:t>
            </a:r>
            <a:endParaRPr/>
          </a:p>
          <a:p>
            <a:pPr indent="-342900" lvl="0" marL="3429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"/>
              <a:t>Orientation distributions</a:t>
            </a:r>
            <a:endParaRPr/>
          </a:p>
          <a:p>
            <a:pPr indent="-342900" lvl="0" marL="3429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"/>
              <a:t>Bug fixes for plugin models</a:t>
            </a:r>
            <a:endParaRPr/>
          </a:p>
          <a:p>
            <a:pPr indent="-342900" lvl="0" marL="3429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"/>
              <a:t>Many other bug fixes – see release notes!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5ed9889a8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5ed9889a8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ed9889a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ed9889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ed9889a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ed9889a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571da73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571da73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83d28c8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83d28c8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71da733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71da733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ed9889a8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55ed9889a8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5ed9889a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5ed9889a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ed9889a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ed9889a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5ed9889a8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5ed9889a8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ed9889a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ed9889a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ed9889a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ed9889a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ed9889a8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5ed9889a8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ed9889a8_0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55ed9889a8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rder">
  <p:cSld name="Title and Bor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2300">
                <a:solidFill>
                  <a:srgbClr val="24526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b="1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i="0" u="none" cap="none" strike="noStrik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4419600" y="4097030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800"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175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5" name="Google Shape;95;p25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6" name="Google Shape;96;p25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8"/>
          <p:cNvGrpSpPr/>
          <p:nvPr/>
        </p:nvGrpSpPr>
        <p:grpSpPr>
          <a:xfrm>
            <a:off x="6858001" y="4157662"/>
            <a:ext cx="2197047" cy="296448"/>
            <a:chOff x="0" y="0"/>
            <a:chExt cx="3124800" cy="562200"/>
          </a:xfrm>
        </p:grpSpPr>
        <p:sp>
          <p:nvSpPr>
            <p:cNvPr id="107" name="Google Shape;107;p28"/>
            <p:cNvSpPr/>
            <p:nvPr/>
          </p:nvSpPr>
          <p:spPr>
            <a:xfrm>
              <a:off x="229903" y="165959"/>
              <a:ext cx="321900" cy="2322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CE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ECFF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08" name="Google Shape;108;p28"/>
            <p:cNvGrpSpPr/>
            <p:nvPr/>
          </p:nvGrpSpPr>
          <p:grpSpPr>
            <a:xfrm>
              <a:off x="0" y="0"/>
              <a:ext cx="3124800" cy="562200"/>
              <a:chOff x="0" y="0"/>
              <a:chExt cx="3124800" cy="562200"/>
            </a:xfrm>
          </p:grpSpPr>
          <p:sp>
            <p:nvSpPr>
              <p:cNvPr id="109" name="Google Shape;109;p28"/>
              <p:cNvSpPr/>
              <p:nvPr/>
            </p:nvSpPr>
            <p:spPr>
              <a:xfrm>
                <a:off x="0" y="0"/>
                <a:ext cx="3124800" cy="5622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anchorCtr="0" anchor="ctr" bIns="41900" lIns="41900" spcFirstLastPara="1" rIns="41900" wrap="square" tIns="4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Calibri"/>
                  <a:buNone/>
                </a:pPr>
                <a:r>
                  <a:t/>
                </a:r>
                <a:endParaRPr b="0" i="0" sz="23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110" name="Google Shape;110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19600" y="4097030"/>
            <a:ext cx="2133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b="0" i="0" sz="2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b="0" i="0" sz="23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2.gif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://trac.sasview.org" TargetMode="External"/><Relationship Id="rId10" Type="http://schemas.openxmlformats.org/officeDocument/2006/relationships/hyperlink" Target="http://trac.sasview.org" TargetMode="External"/><Relationship Id="rId13" Type="http://schemas.openxmlformats.org/officeDocument/2006/relationships/hyperlink" Target="http://trac.sasview.org" TargetMode="External"/><Relationship Id="rId12" Type="http://schemas.openxmlformats.org/officeDocument/2006/relationships/hyperlink" Target="http://trac.sasview.org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github.com/SasView" TargetMode="External"/><Relationship Id="rId4" Type="http://schemas.openxmlformats.org/officeDocument/2006/relationships/hyperlink" Target="http://www.sasview.org" TargetMode="External"/><Relationship Id="rId9" Type="http://schemas.openxmlformats.org/officeDocument/2006/relationships/hyperlink" Target="http://trac.sasview.org" TargetMode="External"/><Relationship Id="rId15" Type="http://schemas.openxmlformats.org/officeDocument/2006/relationships/hyperlink" Target="http://trac.sasview.org" TargetMode="External"/><Relationship Id="rId14" Type="http://schemas.openxmlformats.org/officeDocument/2006/relationships/hyperlink" Target="http://trac.sasview.org" TargetMode="External"/><Relationship Id="rId17" Type="http://schemas.openxmlformats.org/officeDocument/2006/relationships/image" Target="../media/image32.png"/><Relationship Id="rId16" Type="http://schemas.openxmlformats.org/officeDocument/2006/relationships/hyperlink" Target="http://trac.sasview.org" TargetMode="External"/><Relationship Id="rId5" Type="http://schemas.openxmlformats.org/officeDocument/2006/relationships/hyperlink" Target="http://trac.sasview.org" TargetMode="External"/><Relationship Id="rId19" Type="http://schemas.openxmlformats.org/officeDocument/2006/relationships/image" Target="../media/image50.png"/><Relationship Id="rId6" Type="http://schemas.openxmlformats.org/officeDocument/2006/relationships/hyperlink" Target="http://trac.sasview.org" TargetMode="External"/><Relationship Id="rId18" Type="http://schemas.openxmlformats.org/officeDocument/2006/relationships/image" Target="../media/image55.png"/><Relationship Id="rId7" Type="http://schemas.openxmlformats.org/officeDocument/2006/relationships/hyperlink" Target="http://trac.sasview.org" TargetMode="External"/><Relationship Id="rId8" Type="http://schemas.openxmlformats.org/officeDocument/2006/relationships/hyperlink" Target="http://trac.sasview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ithub.com/SasView" TargetMode="External"/><Relationship Id="rId4" Type="http://schemas.openxmlformats.org/officeDocument/2006/relationships/hyperlink" Target="http://www.sasview.org" TargetMode="External"/><Relationship Id="rId5" Type="http://schemas.openxmlformats.org/officeDocument/2006/relationships/hyperlink" Target="https://zenodo.org/communities/sasview-analysis" TargetMode="External"/><Relationship Id="rId6" Type="http://schemas.openxmlformats.org/officeDocument/2006/relationships/image" Target="../media/image73.png"/><Relationship Id="rId7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github.com/SasView" TargetMode="External"/><Relationship Id="rId4" Type="http://schemas.openxmlformats.org/officeDocument/2006/relationships/hyperlink" Target="http://www.sasview.org" TargetMode="External"/><Relationship Id="rId5" Type="http://schemas.openxmlformats.org/officeDocument/2006/relationships/hyperlink" Target="https://zenodo.org/communities/sasview-analysis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github.com/SasView" TargetMode="External"/><Relationship Id="rId4" Type="http://schemas.openxmlformats.org/officeDocument/2006/relationships/hyperlink" Target="http://www.sasview.or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hyperlink" Target="http://github.com/SasView" TargetMode="External"/><Relationship Id="rId8" Type="http://schemas.openxmlformats.org/officeDocument/2006/relationships/hyperlink" Target="http://www.sasview.or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SasView/documents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SasView/documents" TargetMode="External"/><Relationship Id="rId4" Type="http://schemas.openxmlformats.org/officeDocument/2006/relationships/hyperlink" Target="https://github.com/SASfit/SASfit" TargetMode="External"/><Relationship Id="rId5" Type="http://schemas.openxmlformats.org/officeDocument/2006/relationships/hyperlink" Target="http://www.esrf.eu/UsersAndScience/Experiments/CRG/BM26/SaxsWaxs/DataAnalysis/Scatt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sasview.org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jpg"/><Relationship Id="rId4" Type="http://schemas.openxmlformats.org/officeDocument/2006/relationships/image" Target="../media/image66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SasView</a:t>
            </a:r>
            <a:endParaRPr/>
          </a:p>
        </p:txBody>
      </p:sp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for Small Angle Scattering</a:t>
            </a:r>
            <a:endParaRPr/>
          </a:p>
        </p:txBody>
      </p:sp>
      <p:pic>
        <p:nvPicPr>
          <p:cNvPr id="118" name="Google Shape;1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467" y="4302693"/>
            <a:ext cx="3734778" cy="7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1347" y="4408986"/>
            <a:ext cx="2987861" cy="64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1" y="85225"/>
            <a:ext cx="1847853" cy="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3663" y="85238"/>
            <a:ext cx="1025877" cy="9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0325" y="-114351"/>
            <a:ext cx="2254513" cy="139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3869" y="4309243"/>
            <a:ext cx="1453902" cy="73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49899" y="352003"/>
            <a:ext cx="149815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1150" y="4408986"/>
            <a:ext cx="844865" cy="59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2123" y="360663"/>
            <a:ext cx="1558847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57761" y="4257050"/>
            <a:ext cx="1055081" cy="74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Correlation Function Analysis (new!)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168" y="880147"/>
            <a:ext cx="3262351" cy="374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35360"/>
            <a:ext cx="2630845" cy="199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1699" y="2909292"/>
            <a:ext cx="2630846" cy="199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SESANS Analysis</a:t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534944"/>
            <a:ext cx="3641423" cy="4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147" y="3223882"/>
            <a:ext cx="4138382" cy="218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3518" y="471319"/>
            <a:ext cx="4010221" cy="314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185127" y="4537818"/>
            <a:ext cx="37284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Hankel Transform of SANS models</a:t>
            </a:r>
            <a:endParaRPr sz="900"/>
          </a:p>
        </p:txBody>
      </p:sp>
      <p:sp>
        <p:nvSpPr>
          <p:cNvPr id="258" name="Google Shape;258;p39"/>
          <p:cNvSpPr txBox="1"/>
          <p:nvPr/>
        </p:nvSpPr>
        <p:spPr>
          <a:xfrm>
            <a:off x="837425" y="4754125"/>
            <a:ext cx="5358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(TU Delft &amp; ISIS)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264" name="Google Shape;264;p40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1709700" y="889686"/>
            <a:ext cx="5724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is </a:t>
            </a: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publicly hosted at Github</a:t>
            </a:r>
            <a:endParaRPr b="0" i="0" sz="1800" u="none" cap="none" strike="noStrike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Released under BSD 3-clause license</a:t>
            </a:r>
            <a:endParaRPr sz="900"/>
          </a:p>
        </p:txBody>
      </p:sp>
      <p:sp>
        <p:nvSpPr>
          <p:cNvPr id="266" name="Google Shape;266;p40"/>
          <p:cNvSpPr/>
          <p:nvPr/>
        </p:nvSpPr>
        <p:spPr>
          <a:xfrm>
            <a:off x="986164" y="504034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Collaborative, Community </a:t>
            </a: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527716" y="1733653"/>
            <a:ext cx="2982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</a:rPr>
              <a:t>Bi-weekly developer calls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/>
          </a:p>
        </p:txBody>
      </p:sp>
      <p:sp>
        <p:nvSpPr>
          <p:cNvPr id="268" name="Google Shape;268;p40"/>
          <p:cNvSpPr/>
          <p:nvPr/>
        </p:nvSpPr>
        <p:spPr>
          <a:xfrm>
            <a:off x="3797675" y="1733653"/>
            <a:ext cx="1548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/>
              <a:t>Code Camps</a:t>
            </a:r>
            <a:endParaRPr b="1" sz="900"/>
          </a:p>
        </p:txBody>
      </p:sp>
      <p:sp>
        <p:nvSpPr>
          <p:cNvPr id="269" name="Google Shape;269;p40"/>
          <p:cNvSpPr/>
          <p:nvPr/>
        </p:nvSpPr>
        <p:spPr>
          <a:xfrm>
            <a:off x="6030152" y="1733652"/>
            <a:ext cx="1984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/>
              <a:t>5 Year Roadmap</a:t>
            </a:r>
            <a:endParaRPr b="1" sz="900"/>
          </a:p>
        </p:txBody>
      </p:sp>
      <p:sp>
        <p:nvSpPr>
          <p:cNvPr id="270" name="Google Shape;270;p40"/>
          <p:cNvSpPr/>
          <p:nvPr/>
        </p:nvSpPr>
        <p:spPr>
          <a:xfrm>
            <a:off x="6063632" y="4683189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http://github.com/SasView</a:t>
            </a:r>
            <a:endParaRPr sz="900"/>
          </a:p>
        </p:txBody>
      </p:sp>
      <p:sp>
        <p:nvSpPr>
          <p:cNvPr id="271" name="Google Shape;271;p40"/>
          <p:cNvSpPr/>
          <p:nvPr/>
        </p:nvSpPr>
        <p:spPr>
          <a:xfrm>
            <a:off x="125014" y="4683189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http://www.sasview.org</a:t>
            </a:r>
            <a:endParaRPr sz="900"/>
          </a:p>
        </p:txBody>
      </p:sp>
      <p:sp>
        <p:nvSpPr>
          <p:cNvPr id="272" name="Google Shape;272;p40"/>
          <p:cNvSpPr/>
          <p:nvPr/>
        </p:nvSpPr>
        <p:spPr>
          <a:xfrm>
            <a:off x="1926065" y="1427901"/>
            <a:ext cx="52917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Bug and Enhancement Ticket System</a:t>
            </a:r>
            <a:endParaRPr sz="900"/>
          </a:p>
        </p:txBody>
      </p:sp>
      <p:sp>
        <p:nvSpPr>
          <p:cNvPr id="273" name="Google Shape;273;p40"/>
          <p:cNvSpPr/>
          <p:nvPr/>
        </p:nvSpPr>
        <p:spPr>
          <a:xfrm>
            <a:off x="176471" y="2448560"/>
            <a:ext cx="2915180" cy="201700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Code Hosting, 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 and bug tracking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, and developer/user 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6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7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8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9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1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3162234" y="2448451"/>
            <a:ext cx="2914842" cy="201676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Model Marketplace for users to share their models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marketplace.sasview.org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4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5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t/>
            </a:r>
            <a:endParaRPr b="0" i="0" sz="1500" u="sng" cap="none" strike="noStrike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16"/>
            </a:endParaRPr>
          </a:p>
        </p:txBody>
      </p:sp>
      <p:grpSp>
        <p:nvGrpSpPr>
          <p:cNvPr id="275" name="Google Shape;275;p40"/>
          <p:cNvGrpSpPr/>
          <p:nvPr/>
        </p:nvGrpSpPr>
        <p:grpSpPr>
          <a:xfrm>
            <a:off x="6169290" y="2448450"/>
            <a:ext cx="2921802" cy="2016764"/>
            <a:chOff x="8665772" y="2499958"/>
            <a:chExt cx="4155600" cy="3824700"/>
          </a:xfrm>
        </p:grpSpPr>
        <p:sp>
          <p:nvSpPr>
            <p:cNvPr id="276" name="Google Shape;276;p40"/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9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77" name="Google Shape;277;p40"/>
            <p:cNvPicPr preferRelativeResize="0"/>
            <p:nvPr/>
          </p:nvPicPr>
          <p:blipFill rotWithShape="1">
            <a:blip r:embed="rId17">
              <a:alphaModFix/>
            </a:blip>
            <a:srcRect b="37550" l="0" r="0" t="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40"/>
          <p:cNvSpPr txBox="1"/>
          <p:nvPr/>
        </p:nvSpPr>
        <p:spPr>
          <a:xfrm>
            <a:off x="1834142" y="2044804"/>
            <a:ext cx="2210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Marketplace</a:t>
            </a:r>
            <a:endParaRPr sz="900"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18">
            <a:alphaModFix/>
          </a:blip>
          <a:srcRect b="16846" l="0" r="0" t="0"/>
          <a:stretch/>
        </p:blipFill>
        <p:spPr>
          <a:xfrm>
            <a:off x="456350" y="3200700"/>
            <a:ext cx="2355427" cy="1191249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19">
            <a:alphaModFix/>
          </a:blip>
          <a:srcRect b="22142" l="0" r="0" t="0"/>
          <a:stretch/>
        </p:blipFill>
        <p:spPr>
          <a:xfrm>
            <a:off x="3293075" y="3200701"/>
            <a:ext cx="2674799" cy="115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4960717" y="2044804"/>
            <a:ext cx="2210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DOI for each release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986164" y="504034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Collaborative, Community </a:t>
            </a: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89" name="Google Shape;289;p41"/>
          <p:cNvSpPr/>
          <p:nvPr/>
        </p:nvSpPr>
        <p:spPr>
          <a:xfrm>
            <a:off x="6063632" y="4683189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http://github.com/SasView</a:t>
            </a:r>
            <a:endParaRPr sz="900"/>
          </a:p>
        </p:txBody>
      </p:sp>
      <p:sp>
        <p:nvSpPr>
          <p:cNvPr id="290" name="Google Shape;290;p41"/>
          <p:cNvSpPr/>
          <p:nvPr/>
        </p:nvSpPr>
        <p:spPr>
          <a:xfrm>
            <a:off x="125014" y="4683189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http://www.sasview.org</a:t>
            </a:r>
            <a:endParaRPr sz="900"/>
          </a:p>
        </p:txBody>
      </p:sp>
      <p:sp>
        <p:nvSpPr>
          <p:cNvPr id="291" name="Google Shape;291;p41"/>
          <p:cNvSpPr txBox="1"/>
          <p:nvPr/>
        </p:nvSpPr>
        <p:spPr>
          <a:xfrm>
            <a:off x="3466867" y="925654"/>
            <a:ext cx="2210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DOI for each release</a:t>
            </a:r>
            <a:endParaRPr sz="900"/>
          </a:p>
        </p:txBody>
      </p:sp>
      <p:sp>
        <p:nvSpPr>
          <p:cNvPr id="292" name="Google Shape;292;p41"/>
          <p:cNvSpPr txBox="1"/>
          <p:nvPr/>
        </p:nvSpPr>
        <p:spPr>
          <a:xfrm>
            <a:off x="2513775" y="1249475"/>
            <a:ext cx="4116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https://zenodo.org/communities/sasview-analysis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425" y="1621713"/>
            <a:ext cx="3873705" cy="264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6280" y="1731575"/>
            <a:ext cx="3101673" cy="264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986164" y="504034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Collaborative, Community </a:t>
            </a: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6063632" y="4683189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http://github.com/SasView</a:t>
            </a:r>
            <a:endParaRPr sz="900"/>
          </a:p>
        </p:txBody>
      </p:sp>
      <p:sp>
        <p:nvSpPr>
          <p:cNvPr id="303" name="Google Shape;303;p42"/>
          <p:cNvSpPr/>
          <p:nvPr/>
        </p:nvSpPr>
        <p:spPr>
          <a:xfrm>
            <a:off x="125014" y="4683189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http://www.sasview.org</a:t>
            </a:r>
            <a:endParaRPr sz="900"/>
          </a:p>
        </p:txBody>
      </p:sp>
      <p:sp>
        <p:nvSpPr>
          <p:cNvPr id="304" name="Google Shape;304;p42"/>
          <p:cNvSpPr txBox="1"/>
          <p:nvPr/>
        </p:nvSpPr>
        <p:spPr>
          <a:xfrm>
            <a:off x="3466867" y="925654"/>
            <a:ext cx="22101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DOI for each release</a:t>
            </a:r>
            <a:endParaRPr sz="900"/>
          </a:p>
        </p:txBody>
      </p:sp>
      <p:sp>
        <p:nvSpPr>
          <p:cNvPr id="305" name="Google Shape;305;p42"/>
          <p:cNvSpPr txBox="1"/>
          <p:nvPr/>
        </p:nvSpPr>
        <p:spPr>
          <a:xfrm>
            <a:off x="2513775" y="1249475"/>
            <a:ext cx="4116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https://zenodo.org/communities/sasview-analysis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099" y="1730513"/>
            <a:ext cx="2655376" cy="280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060" y="1774975"/>
            <a:ext cx="5329640" cy="271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313" name="Google Shape;313;p43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1054000" y="522372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Open, </a:t>
            </a: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Collaborative</a:t>
            </a: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Community </a:t>
            </a: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1059000" y="2419700"/>
            <a:ext cx="70260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He who pays the piper …</a:t>
            </a:r>
            <a:endParaRPr i="1"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Those</a:t>
            </a:r>
            <a:r>
              <a:rPr lang="en" sz="1800"/>
              <a:t> who bring the resources (time and effort, or funds to buy time and effort) choose what to work on.</a:t>
            </a:r>
            <a:endParaRPr sz="1800"/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You break it, you bought it ...</a:t>
            </a:r>
            <a:endParaRPr i="1"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are not allowed to break what is already there for others. If you break it, you fix it.</a:t>
            </a:r>
            <a:endParaRPr sz="1800"/>
          </a:p>
        </p:txBody>
      </p:sp>
      <p:sp>
        <p:nvSpPr>
          <p:cNvPr id="316" name="Google Shape;316;p43"/>
          <p:cNvSpPr txBox="1"/>
          <p:nvPr/>
        </p:nvSpPr>
        <p:spPr>
          <a:xfrm>
            <a:off x="1911425" y="1084075"/>
            <a:ext cx="5331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We work together towards common goals formulated through community input, with two guiding principles ...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6063632" y="4683189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http://github.com/SasView</a:t>
            </a:r>
            <a:endParaRPr sz="900"/>
          </a:p>
        </p:txBody>
      </p:sp>
      <p:sp>
        <p:nvSpPr>
          <p:cNvPr id="318" name="Google Shape;318;p43"/>
          <p:cNvSpPr/>
          <p:nvPr/>
        </p:nvSpPr>
        <p:spPr>
          <a:xfrm>
            <a:off x="125014" y="4683189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http://www.sasview.org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4"/>
          <p:cNvGrpSpPr/>
          <p:nvPr/>
        </p:nvGrpSpPr>
        <p:grpSpPr>
          <a:xfrm>
            <a:off x="4527675" y="849375"/>
            <a:ext cx="4524299" cy="3221739"/>
            <a:chOff x="4527675" y="849375"/>
            <a:chExt cx="4524299" cy="3221739"/>
          </a:xfrm>
        </p:grpSpPr>
        <p:pic>
          <p:nvPicPr>
            <p:cNvPr id="324" name="Google Shape;32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7675" y="849375"/>
              <a:ext cx="2906626" cy="2516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0125" y="1990713"/>
              <a:ext cx="3031849" cy="2080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44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How We Work</a:t>
            </a:r>
            <a:endParaRPr/>
          </a:p>
        </p:txBody>
      </p:sp>
      <p:sp>
        <p:nvSpPr>
          <p:cNvPr id="327" name="Google Shape;327;p44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1638875" y="3831640"/>
            <a:ext cx="5724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/>
              <a:t>Ask not what the community is going to do for you, </a:t>
            </a:r>
            <a:endParaRPr i="1"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/>
              <a:t>ask what you can do for the community</a:t>
            </a:r>
            <a:endParaRPr i="1" sz="1800"/>
          </a:p>
          <a:p>
            <a:pPr indent="-2921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P. Butler, March 2019</a:t>
            </a:r>
            <a:endParaRPr sz="1000"/>
          </a:p>
        </p:txBody>
      </p:sp>
      <p:sp>
        <p:nvSpPr>
          <p:cNvPr id="329" name="Google Shape;329;p44"/>
          <p:cNvSpPr/>
          <p:nvPr/>
        </p:nvSpPr>
        <p:spPr>
          <a:xfrm>
            <a:off x="1054000" y="522372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Open, </a:t>
            </a:r>
            <a:r>
              <a:rPr b="1" i="0" lang="en" sz="2300" u="none" cap="none" strike="noStrike">
                <a:latin typeface="Arial"/>
                <a:ea typeface="Arial"/>
                <a:cs typeface="Arial"/>
                <a:sym typeface="Arial"/>
              </a:rPr>
              <a:t>Collaborative</a:t>
            </a: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Community Development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25572"/>
            <a:ext cx="3276027" cy="246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9451" y="2118872"/>
            <a:ext cx="2292974" cy="17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/>
          <p:nvPr/>
        </p:nvSpPr>
        <p:spPr>
          <a:xfrm>
            <a:off x="6063632" y="4683189"/>
            <a:ext cx="27366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http://github.com/SasView</a:t>
            </a:r>
            <a:endParaRPr sz="900"/>
          </a:p>
        </p:txBody>
      </p:sp>
      <p:sp>
        <p:nvSpPr>
          <p:cNvPr id="333" name="Google Shape;333;p44"/>
          <p:cNvSpPr/>
          <p:nvPr/>
        </p:nvSpPr>
        <p:spPr>
          <a:xfrm>
            <a:off x="125014" y="4683189"/>
            <a:ext cx="24480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http://www.sasview.org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1285950" y="26490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SINE 2020 Work - GUI</a:t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8952"/>
            <a:ext cx="3969849" cy="332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625" y="888950"/>
            <a:ext cx="3885377" cy="33237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4255200" y="2231100"/>
            <a:ext cx="756000" cy="6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5"/>
          <p:cNvSpPr txBox="1"/>
          <p:nvPr/>
        </p:nvSpPr>
        <p:spPr>
          <a:xfrm>
            <a:off x="60325" y="4277900"/>
            <a:ext cx="4276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wxPython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Computation and GUI code mixed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“Organically developed” - hard for new developers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4535975" y="4277900"/>
            <a:ext cx="4632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PyQT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Computation, GUI code, and models separated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Structured and documented - easier for new developers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1285950" y="3337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SINE 2020 Work - Code Separation</a:t>
            </a:r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b="0" l="0" r="0" t="22142"/>
          <a:stretch/>
        </p:blipFill>
        <p:spPr>
          <a:xfrm>
            <a:off x="520600" y="736549"/>
            <a:ext cx="8020224" cy="46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925" y="697425"/>
            <a:ext cx="4466801" cy="273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 rotWithShape="1">
          <a:blip r:embed="rId4">
            <a:alphaModFix/>
          </a:blip>
          <a:srcRect b="0" l="0" r="9804" t="0"/>
          <a:stretch/>
        </p:blipFill>
        <p:spPr>
          <a:xfrm>
            <a:off x="152400" y="697425"/>
            <a:ext cx="4190501" cy="408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1285875" y="136283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A little history …</a:t>
            </a:r>
            <a:endParaRPr/>
          </a:p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8288214" y="5304234"/>
            <a:ext cx="285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grpSp>
        <p:nvGrpSpPr>
          <p:cNvPr id="134" name="Google Shape;134;p30"/>
          <p:cNvGrpSpPr/>
          <p:nvPr/>
        </p:nvGrpSpPr>
        <p:grpSpPr>
          <a:xfrm>
            <a:off x="1210788" y="503760"/>
            <a:ext cx="8379930" cy="632918"/>
            <a:chOff x="1722071" y="1301756"/>
            <a:chExt cx="11918547" cy="1200300"/>
          </a:xfrm>
        </p:grpSpPr>
        <p:pic>
          <p:nvPicPr>
            <p:cNvPr id="135" name="Google Shape;13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35292" y="1409860"/>
              <a:ext cx="2131754" cy="98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SF_logo" id="136" name="Google Shape;13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2071" y="1359755"/>
              <a:ext cx="1159675" cy="103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30"/>
            <p:cNvSpPr/>
            <p:nvPr/>
          </p:nvSpPr>
          <p:spPr>
            <a:xfrm>
              <a:off x="8267918" y="1301756"/>
              <a:ext cx="53727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450" lIns="29450" spcFirstLastPara="1" rIns="29450" wrap="square" tIns="29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Heritage: NIST IGOR macros </a:t>
              </a:r>
              <a:endParaRPr b="0" i="0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SansView is DANSE project output</a:t>
              </a:r>
              <a:endParaRPr sz="9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8.5%  of funds were for SANS</a:t>
              </a:r>
              <a:endParaRPr sz="900"/>
            </a:p>
          </p:txBody>
        </p:sp>
        <p:pic>
          <p:nvPicPr>
            <p:cNvPr id="138" name="Google Shape;13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20592" y="1541550"/>
              <a:ext cx="2540327" cy="6706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0"/>
          <p:cNvSpPr/>
          <p:nvPr/>
        </p:nvSpPr>
        <p:spPr>
          <a:xfrm>
            <a:off x="1086675" y="1259642"/>
            <a:ext cx="52782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NIST Supported initial transition from NSF funding</a:t>
            </a:r>
            <a:endParaRPr sz="900"/>
          </a:p>
        </p:txBody>
      </p:sp>
      <p:sp>
        <p:nvSpPr>
          <p:cNvPr id="140" name="Google Shape;140;p30"/>
          <p:cNvSpPr/>
          <p:nvPr/>
        </p:nvSpPr>
        <p:spPr>
          <a:xfrm>
            <a:off x="527925" y="743475"/>
            <a:ext cx="543600" cy="4257000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131171" y="570077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2006</a:t>
            </a:r>
            <a:endParaRPr sz="900"/>
          </a:p>
        </p:txBody>
      </p:sp>
      <p:sp>
        <p:nvSpPr>
          <p:cNvPr id="142" name="Google Shape;142;p30"/>
          <p:cNvSpPr txBox="1"/>
          <p:nvPr/>
        </p:nvSpPr>
        <p:spPr>
          <a:xfrm>
            <a:off x="131171" y="852893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 sz="900"/>
          </a:p>
        </p:txBody>
      </p:sp>
      <p:sp>
        <p:nvSpPr>
          <p:cNvPr id="143" name="Google Shape;143;p30"/>
          <p:cNvSpPr txBox="1"/>
          <p:nvPr/>
        </p:nvSpPr>
        <p:spPr>
          <a:xfrm>
            <a:off x="131171" y="1213754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sz="900"/>
          </a:p>
        </p:txBody>
      </p:sp>
      <p:sp>
        <p:nvSpPr>
          <p:cNvPr id="144" name="Google Shape;144;p30"/>
          <p:cNvSpPr txBox="1"/>
          <p:nvPr/>
        </p:nvSpPr>
        <p:spPr>
          <a:xfrm>
            <a:off x="131170" y="1574614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 sz="900"/>
          </a:p>
        </p:txBody>
      </p:sp>
      <p:sp>
        <p:nvSpPr>
          <p:cNvPr id="145" name="Google Shape;145;p30"/>
          <p:cNvSpPr/>
          <p:nvPr/>
        </p:nvSpPr>
        <p:spPr>
          <a:xfrm>
            <a:off x="4998541" y="2040061"/>
            <a:ext cx="3796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ISIS April 2014</a:t>
            </a:r>
            <a:endParaRPr sz="900"/>
          </a:p>
        </p:txBody>
      </p:sp>
      <p:sp>
        <p:nvSpPr>
          <p:cNvPr id="146" name="Google Shape;146;p30"/>
          <p:cNvSpPr/>
          <p:nvPr/>
        </p:nvSpPr>
        <p:spPr>
          <a:xfrm>
            <a:off x="4998541" y="2409628"/>
            <a:ext cx="369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ESS Feb 2015</a:t>
            </a:r>
            <a:endParaRPr sz="900"/>
          </a:p>
        </p:txBody>
      </p:sp>
      <p:sp>
        <p:nvSpPr>
          <p:cNvPr id="147" name="Google Shape;147;p30"/>
          <p:cNvSpPr/>
          <p:nvPr/>
        </p:nvSpPr>
        <p:spPr>
          <a:xfrm>
            <a:off x="4998541" y="2733413"/>
            <a:ext cx="4200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TU Delft March 2016</a:t>
            </a:r>
            <a:endParaRPr sz="900"/>
          </a:p>
        </p:txBody>
      </p:sp>
      <p:sp>
        <p:nvSpPr>
          <p:cNvPr id="148" name="Google Shape;148;p30"/>
          <p:cNvSpPr/>
          <p:nvPr/>
        </p:nvSpPr>
        <p:spPr>
          <a:xfrm>
            <a:off x="4998541" y="3006895"/>
            <a:ext cx="3706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ORNL Oct 2016</a:t>
            </a:r>
            <a:endParaRPr sz="900"/>
          </a:p>
        </p:txBody>
      </p:sp>
      <p:sp>
        <p:nvSpPr>
          <p:cNvPr id="149" name="Google Shape;149;p30"/>
          <p:cNvSpPr/>
          <p:nvPr/>
        </p:nvSpPr>
        <p:spPr>
          <a:xfrm>
            <a:off x="4998541" y="3335520"/>
            <a:ext cx="4176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ILL/ESRF April 2017</a:t>
            </a:r>
            <a:endParaRPr sz="900"/>
          </a:p>
        </p:txBody>
      </p:sp>
      <p:sp>
        <p:nvSpPr>
          <p:cNvPr id="150" name="Google Shape;150;p30"/>
          <p:cNvSpPr/>
          <p:nvPr/>
        </p:nvSpPr>
        <p:spPr>
          <a:xfrm>
            <a:off x="4998541" y="3635488"/>
            <a:ext cx="4214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DMSC October 2017</a:t>
            </a:r>
            <a:endParaRPr sz="900"/>
          </a:p>
        </p:txBody>
      </p:sp>
      <p:sp>
        <p:nvSpPr>
          <p:cNvPr id="151" name="Google Shape;151;p30"/>
          <p:cNvSpPr/>
          <p:nvPr/>
        </p:nvSpPr>
        <p:spPr>
          <a:xfrm>
            <a:off x="4998541" y="3942399"/>
            <a:ext cx="3643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ESS Sept 2018</a:t>
            </a:r>
            <a:endParaRPr sz="900"/>
          </a:p>
        </p:txBody>
      </p:sp>
      <p:sp>
        <p:nvSpPr>
          <p:cNvPr id="152" name="Google Shape;152;p30"/>
          <p:cNvSpPr txBox="1"/>
          <p:nvPr/>
        </p:nvSpPr>
        <p:spPr>
          <a:xfrm>
            <a:off x="131171" y="4023320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900"/>
          </a:p>
        </p:txBody>
      </p:sp>
      <p:sp>
        <p:nvSpPr>
          <p:cNvPr id="153" name="Google Shape;153;p30"/>
          <p:cNvSpPr/>
          <p:nvPr/>
        </p:nvSpPr>
        <p:spPr>
          <a:xfrm>
            <a:off x="4998541" y="4226443"/>
            <a:ext cx="4366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</a:rPr>
              <a:t>1</a:t>
            </a:r>
            <a:r>
              <a:rPr baseline="30000" i="0" lang="en" sz="1700" u="none" cap="none" strike="noStrike">
                <a:solidFill>
                  <a:srgbClr val="000000"/>
                </a:solidFill>
              </a:rPr>
              <a:t>st</a:t>
            </a:r>
            <a:r>
              <a:rPr i="0" lang="en" sz="1700" u="none" cap="none" strike="noStrike">
                <a:solidFill>
                  <a:srgbClr val="000000"/>
                </a:solidFill>
              </a:rPr>
              <a:t> SasView User Meeting at SAS2018</a:t>
            </a:r>
            <a:endParaRPr sz="900"/>
          </a:p>
        </p:txBody>
      </p:sp>
      <p:sp>
        <p:nvSpPr>
          <p:cNvPr id="154" name="Google Shape;154;p30"/>
          <p:cNvSpPr/>
          <p:nvPr/>
        </p:nvSpPr>
        <p:spPr>
          <a:xfrm>
            <a:off x="1085283" y="1626613"/>
            <a:ext cx="3450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Transition to Community project.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131170" y="1980322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900"/>
          </a:p>
        </p:txBody>
      </p:sp>
      <p:sp>
        <p:nvSpPr>
          <p:cNvPr id="156" name="Google Shape;156;p30"/>
          <p:cNvSpPr txBox="1"/>
          <p:nvPr/>
        </p:nvSpPr>
        <p:spPr>
          <a:xfrm>
            <a:off x="131170" y="2348799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 sz="900"/>
          </a:p>
        </p:txBody>
      </p:sp>
      <p:sp>
        <p:nvSpPr>
          <p:cNvPr id="157" name="Google Shape;157;p30"/>
          <p:cNvSpPr txBox="1"/>
          <p:nvPr/>
        </p:nvSpPr>
        <p:spPr>
          <a:xfrm>
            <a:off x="131170" y="2714063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900"/>
          </a:p>
        </p:txBody>
      </p:sp>
      <p:sp>
        <p:nvSpPr>
          <p:cNvPr id="158" name="Google Shape;158;p30"/>
          <p:cNvSpPr txBox="1"/>
          <p:nvPr/>
        </p:nvSpPr>
        <p:spPr>
          <a:xfrm>
            <a:off x="131170" y="3232395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sz="900"/>
          </a:p>
        </p:txBody>
      </p:sp>
      <p:sp>
        <p:nvSpPr>
          <p:cNvPr id="159" name="Google Shape;159;p30"/>
          <p:cNvSpPr/>
          <p:nvPr/>
        </p:nvSpPr>
        <p:spPr>
          <a:xfrm>
            <a:off x="4998541" y="1626613"/>
            <a:ext cx="4188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Camp at NIST April 2013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3175086" y="3931075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v4.2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175086" y="4196518"/>
            <a:ext cx="1743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v5.0b1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3175086" y="2285055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v3.0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1181367" y="2305751"/>
            <a:ext cx="1703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to GitHub</a:t>
            </a:r>
            <a:endParaRPr sz="900"/>
          </a:p>
        </p:txBody>
      </p:sp>
      <p:sp>
        <p:nvSpPr>
          <p:cNvPr id="164" name="Google Shape;164;p30"/>
          <p:cNvSpPr txBox="1"/>
          <p:nvPr/>
        </p:nvSpPr>
        <p:spPr>
          <a:xfrm>
            <a:off x="3175086" y="2521079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v3.1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175085" y="2993100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v4.0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154615" y="3387922"/>
            <a:ext cx="1482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933405" y="2519331"/>
            <a:ext cx="2199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 to SasView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951" y="3055773"/>
            <a:ext cx="1476846" cy="1202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131171" y="4499045"/>
            <a:ext cx="79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b="1" lang="en" sz="2300"/>
              <a:t>9</a:t>
            </a:r>
            <a:endParaRPr sz="900"/>
          </a:p>
        </p:txBody>
      </p:sp>
      <p:sp>
        <p:nvSpPr>
          <p:cNvPr id="170" name="Google Shape;170;p30"/>
          <p:cNvSpPr txBox="1"/>
          <p:nvPr/>
        </p:nvSpPr>
        <p:spPr>
          <a:xfrm>
            <a:off x="3238974" y="4474225"/>
            <a:ext cx="1703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v4.2.1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3238986" y="4739668"/>
            <a:ext cx="1743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v5.0b</a:t>
            </a:r>
            <a:r>
              <a:rPr lang="en" sz="1700"/>
              <a:t>2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released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4998551" y="4623325"/>
            <a:ext cx="4366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/>
              <a:t>9</a:t>
            </a:r>
            <a:r>
              <a:rPr b="1" baseline="30000" i="0" lang="en" sz="1700" u="none" cap="none" strike="noStrike">
                <a:solidFill>
                  <a:srgbClr val="000000"/>
                </a:solidFill>
              </a:rPr>
              <a:t>th</a:t>
            </a:r>
            <a:r>
              <a:rPr b="1" i="0" lang="en" sz="1700" u="none" cap="none" strike="noStrike">
                <a:solidFill>
                  <a:srgbClr val="000000"/>
                </a:solidFill>
              </a:rPr>
              <a:t> Code Camp at </a:t>
            </a:r>
            <a:r>
              <a:rPr b="1" lang="en" sz="1700"/>
              <a:t>ILL/ESRF</a:t>
            </a:r>
            <a:r>
              <a:rPr b="1" i="0" lang="en" sz="1700" u="none" cap="none" strike="noStrike">
                <a:solidFill>
                  <a:srgbClr val="000000"/>
                </a:solidFill>
              </a:rPr>
              <a:t> </a:t>
            </a:r>
            <a:r>
              <a:rPr b="1" lang="en" sz="1700"/>
              <a:t>March</a:t>
            </a:r>
            <a:r>
              <a:rPr b="1" i="0" lang="en" sz="1700" u="none" cap="none" strike="noStrike">
                <a:solidFill>
                  <a:srgbClr val="000000"/>
                </a:solidFill>
              </a:rPr>
              <a:t> 201</a:t>
            </a:r>
            <a:r>
              <a:rPr b="1" lang="en" sz="1700"/>
              <a:t>9</a:t>
            </a:r>
            <a:endParaRPr b="1"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</a:t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 rotWithShape="1">
          <a:blip r:embed="rId3">
            <a:alphaModFix/>
          </a:blip>
          <a:srcRect b="28871" l="0" r="0" t="0"/>
          <a:stretch/>
        </p:blipFill>
        <p:spPr>
          <a:xfrm>
            <a:off x="122275" y="602775"/>
            <a:ext cx="5885199" cy="4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500" y="1081374"/>
            <a:ext cx="3506500" cy="396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The RoadMap</a:t>
            </a:r>
            <a:endParaRPr/>
          </a:p>
        </p:txBody>
      </p:sp>
      <p:sp>
        <p:nvSpPr>
          <p:cNvPr id="369" name="Google Shape;369;p49"/>
          <p:cNvSpPr txBox="1"/>
          <p:nvPr/>
        </p:nvSpPr>
        <p:spPr>
          <a:xfrm>
            <a:off x="2375700" y="4742150"/>
            <a:ext cx="4392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375" y="594109"/>
            <a:ext cx="5317841" cy="395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549974"/>
            <a:ext cx="3770926" cy="35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/>
        </p:nvSpPr>
        <p:spPr>
          <a:xfrm>
            <a:off x="498450" y="3538500"/>
            <a:ext cx="8147100" cy="7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Living document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Directs work for developers and helps find candidate projects for funding.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Discussed and updated at each Code Camp.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1285875" y="194059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Roadmap Late 2018 to mid 2019</a:t>
            </a:r>
            <a:endParaRPr/>
          </a:p>
        </p:txBody>
      </p:sp>
      <p:sp>
        <p:nvSpPr>
          <p:cNvPr id="378" name="Google Shape;378;p50"/>
          <p:cNvSpPr txBox="1"/>
          <p:nvPr/>
        </p:nvSpPr>
        <p:spPr>
          <a:xfrm>
            <a:off x="2375700" y="4742150"/>
            <a:ext cx="4392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 txBox="1"/>
          <p:nvPr/>
        </p:nvSpPr>
        <p:spPr>
          <a:xfrm>
            <a:off x="377325" y="482050"/>
            <a:ext cx="86238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Move focus of all GUI efforts to the new Qt GUI </a:t>
            </a:r>
            <a:r>
              <a:rPr lang="en" sz="1200">
                <a:solidFill>
                  <a:schemeClr val="accent2"/>
                </a:solidFill>
              </a:rPr>
              <a:t>Done. Major bug fixes only to 4.x GUI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Parallel development and release tracks (5.x + 4.x) </a:t>
            </a:r>
            <a:r>
              <a:rPr lang="en" sz="1200">
                <a:solidFill>
                  <a:schemeClr val="accent2"/>
                </a:solidFill>
              </a:rPr>
              <a:t>Working, but needs streamlining from 5.0 release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Complete beta approximation work </a:t>
            </a:r>
            <a:r>
              <a:rPr lang="en" sz="1200">
                <a:solidFill>
                  <a:srgbClr val="FF9900"/>
                </a:solidFill>
              </a:rPr>
              <a:t>In testing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New, more flexible interaction volumes/radii </a:t>
            </a:r>
            <a:r>
              <a:rPr lang="en" sz="1200">
                <a:solidFill>
                  <a:srgbClr val="FF9900"/>
                </a:solidFill>
              </a:rPr>
              <a:t>Underway?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Community meeting at SAS 2018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Complete SasView paper </a:t>
            </a:r>
            <a:r>
              <a:rPr lang="en" sz="1200">
                <a:solidFill>
                  <a:srgbClr val="FF9900"/>
                </a:solidFill>
              </a:rPr>
              <a:t>Started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Consolidate and extend training material - both written tutorials and hands-on training material. </a:t>
            </a:r>
            <a:r>
              <a:rPr lang="en" sz="1200">
                <a:solidFill>
                  <a:schemeClr val="accent2"/>
                </a:solidFill>
              </a:rPr>
              <a:t>Ongoing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Update model marketplace </a:t>
            </a:r>
            <a:r>
              <a:rPr lang="en" sz="1200">
                <a:solidFill>
                  <a:srgbClr val="FF0000"/>
                </a:solidFill>
              </a:rPr>
              <a:t>Needs developer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Create plan for developing community interactions. </a:t>
            </a:r>
            <a:r>
              <a:rPr lang="en" sz="1200">
                <a:solidFill>
                  <a:srgbClr val="FF9900"/>
                </a:solidFill>
              </a:rPr>
              <a:t>Started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Fixes to custom model editor to support polydispersity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Incorporation of models from:</a:t>
            </a:r>
            <a:endParaRPr sz="1200">
              <a:solidFill>
                <a:srgbClr val="24292E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SASFi</a:t>
            </a:r>
            <a:r>
              <a:rPr lang="en" sz="1200">
                <a:solidFill>
                  <a:srgbClr val="24292E"/>
                </a:solidFill>
              </a:rPr>
              <a:t>t</a:t>
            </a:r>
            <a:r>
              <a:rPr lang="en" sz="1200" u="sng">
                <a:solidFill>
                  <a:srgbClr val="0366D6"/>
                </a:solidFill>
                <a:hlinkClick r:id="rId4"/>
              </a:rPr>
              <a:t>^7</a:t>
            </a:r>
            <a:r>
              <a:rPr lang="en" sz="1200">
                <a:solidFill>
                  <a:srgbClr val="24292E"/>
                </a:solidFill>
              </a:rPr>
              <a:t> </a:t>
            </a:r>
            <a:r>
              <a:rPr lang="en" sz="1200">
                <a:solidFill>
                  <a:schemeClr val="accent2"/>
                </a:solidFill>
              </a:rPr>
              <a:t>Work done, but not shipping by default. https://github.com/SasView/sasfit-models</a:t>
            </a:r>
            <a:endParaRPr sz="1200">
              <a:solidFill>
                <a:schemeClr val="accent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Scatter</a:t>
            </a:r>
            <a:r>
              <a:rPr lang="en" sz="1200" u="sng">
                <a:solidFill>
                  <a:srgbClr val="0366D6"/>
                </a:solidFill>
                <a:hlinkClick r:id="rId5"/>
              </a:rPr>
              <a:t>^8</a:t>
            </a:r>
            <a:r>
              <a:rPr lang="en" sz="1200">
                <a:solidFill>
                  <a:srgbClr val="24292E"/>
                </a:solidFill>
              </a:rPr>
              <a:t> (Förster - crystalline materials models primarily) </a:t>
            </a:r>
            <a:r>
              <a:rPr lang="en" sz="1200">
                <a:solidFill>
                  <a:srgbClr val="FF9900"/>
                </a:solidFill>
              </a:rPr>
              <a:t>In discussions with BornAgain team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Project infrastructure cleanup:</a:t>
            </a:r>
            <a:endParaRPr sz="1200">
              <a:solidFill>
                <a:srgbClr val="24292E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ticket review/cull given 5.0 release </a:t>
            </a:r>
            <a:r>
              <a:rPr lang="en" sz="1200">
                <a:solidFill>
                  <a:srgbClr val="FF9900"/>
                </a:solidFill>
              </a:rPr>
              <a:t>Ongoing</a:t>
            </a:r>
            <a:endParaRPr sz="1200">
              <a:solidFill>
                <a:srgbClr val="FF99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possible move to GitHub issues. </a:t>
            </a:r>
            <a:r>
              <a:rPr lang="en" sz="1200">
                <a:solidFill>
                  <a:srgbClr val="FF9900"/>
                </a:solidFill>
              </a:rPr>
              <a:t>Underway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Release </a:t>
            </a:r>
            <a:endParaRPr sz="1200">
              <a:solidFill>
                <a:srgbClr val="24292E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5.0 alpha (late 2018)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5.0 beta (early 2019)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5.0 (mid 2019) </a:t>
            </a:r>
            <a:r>
              <a:rPr lang="en" sz="1200">
                <a:solidFill>
                  <a:srgbClr val="FF9900"/>
                </a:solidFill>
              </a:rPr>
              <a:t>On track</a:t>
            </a:r>
            <a:endParaRPr sz="1200">
              <a:solidFill>
                <a:srgbClr val="FF99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200">
                <a:solidFill>
                  <a:srgbClr val="24292E"/>
                </a:solidFill>
              </a:rPr>
              <a:t>4.2 </a:t>
            </a:r>
            <a:r>
              <a:rPr lang="en" sz="1200">
                <a:solidFill>
                  <a:schemeClr val="accent2"/>
                </a:solidFill>
              </a:rPr>
              <a:t>Done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4192725" y="4121725"/>
            <a:ext cx="4859100" cy="48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Not in roadmap for this period …</a:t>
            </a:r>
            <a:endParaRPr sz="1200">
              <a:solidFill>
                <a:srgbClr val="2429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 sz="1200">
                <a:solidFill>
                  <a:srgbClr val="24292E"/>
                </a:solidFill>
              </a:rPr>
              <a:t>Complete separation of sascalc package / headless usage</a:t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2377513" y="3992165"/>
            <a:ext cx="43890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SESANS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transform of SANS model to P(z)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Plotting and fitting of SESANS data from GUI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scripts for fitting SESANS data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Simultaneous fitting of SANS &amp; SESANS</a:t>
            </a:r>
            <a:endParaRPr sz="900"/>
          </a:p>
        </p:txBody>
      </p:sp>
      <p:sp>
        <p:nvSpPr>
          <p:cNvPr id="387" name="Google Shape;387;p51"/>
          <p:cNvSpPr/>
          <p:nvPr/>
        </p:nvSpPr>
        <p:spPr>
          <a:xfrm>
            <a:off x="1620101" y="1195777"/>
            <a:ext cx="5903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models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model package (sasmodels) </a:t>
            </a:r>
            <a:endParaRPr sz="900"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B9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24B90"/>
                </a:solidFill>
                <a:latin typeface="Arial"/>
                <a:ea typeface="Arial"/>
                <a:cs typeface="Arial"/>
                <a:sym typeface="Arial"/>
              </a:rPr>
              <a:t>Separation of models from GUI </a:t>
            </a:r>
            <a:endParaRPr sz="900"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Simpler addition of models by users</a:t>
            </a:r>
            <a:endParaRPr sz="900"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Speed! GPU and parallel processing </a:t>
            </a:r>
            <a:endParaRPr sz="900"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New, consistent approach to orientation distributions for 2D</a:t>
            </a:r>
            <a:endParaRPr sz="900"/>
          </a:p>
        </p:txBody>
      </p:sp>
      <p:sp>
        <p:nvSpPr>
          <p:cNvPr id="388" name="Google Shape;388;p51"/>
          <p:cNvSpPr/>
          <p:nvPr/>
        </p:nvSpPr>
        <p:spPr>
          <a:xfrm>
            <a:off x="2379872" y="3250713"/>
            <a:ext cx="4622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Enhanced, updated documentation for models.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Tutorials.</a:t>
            </a:r>
            <a:endParaRPr sz="900"/>
          </a:p>
        </p:txBody>
      </p:sp>
      <p:sp>
        <p:nvSpPr>
          <p:cNvPr id="389" name="Google Shape;389;p51"/>
          <p:cNvSpPr txBox="1"/>
          <p:nvPr>
            <p:ph type="title"/>
          </p:nvPr>
        </p:nvSpPr>
        <p:spPr>
          <a:xfrm>
            <a:off x="1000126" y="314771"/>
            <a:ext cx="738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SasView 4.x series - 4.2.1 current</a:t>
            </a:r>
            <a:endParaRPr/>
          </a:p>
        </p:txBody>
      </p:sp>
      <p:sp>
        <p:nvSpPr>
          <p:cNvPr id="390" name="Google Shape;390;p51"/>
          <p:cNvSpPr/>
          <p:nvPr/>
        </p:nvSpPr>
        <p:spPr>
          <a:xfrm>
            <a:off x="3425132" y="579592"/>
            <a:ext cx="229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www.sasview.org</a:t>
            </a:r>
            <a:endParaRPr sz="900"/>
          </a:p>
        </p:txBody>
      </p:sp>
      <p:sp>
        <p:nvSpPr>
          <p:cNvPr id="391" name="Google Shape;391;p51"/>
          <p:cNvSpPr/>
          <p:nvPr/>
        </p:nvSpPr>
        <p:spPr>
          <a:xfrm>
            <a:off x="2969134" y="2713972"/>
            <a:ext cx="3205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Function Analysis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CCP13 corfunc algorithm</a:t>
            </a:r>
            <a:endParaRPr sz="900"/>
          </a:p>
        </p:txBody>
      </p:sp>
      <p:pic>
        <p:nvPicPr>
          <p:cNvPr id="392" name="Google Shape;39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381" y="1581783"/>
            <a:ext cx="679075" cy="55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/>
        </p:nvSpPr>
        <p:spPr>
          <a:xfrm>
            <a:off x="1471884" y="832832"/>
            <a:ext cx="62004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Official Releases available for Windows, Mac, and Debian Linux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SasView – the Next Generation – 5.x</a:t>
            </a:r>
            <a:endParaRPr/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00" name="Google Shape;400;p52"/>
          <p:cNvSpPr/>
          <p:nvPr/>
        </p:nvSpPr>
        <p:spPr>
          <a:xfrm>
            <a:off x="2247534" y="2145971"/>
            <a:ext cx="46488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Sasmodels Enhancements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F(q) from models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Beta approximation</a:t>
            </a:r>
            <a:endParaRPr/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 sums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Constraints refactor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Multi-GPU support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B9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24B90"/>
                </a:solidFill>
                <a:latin typeface="Arial"/>
                <a:ea typeface="Arial"/>
                <a:cs typeface="Arial"/>
                <a:sym typeface="Arial"/>
              </a:rPr>
              <a:t>Inclusion of SasFit models</a:t>
            </a:r>
            <a:endParaRPr b="0" i="0" u="none" cap="none" strike="noStrike">
              <a:solidFill>
                <a:srgbClr val="024B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2505973" y="4328436"/>
            <a:ext cx="4132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b="0" i="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Tutorials – written, interactive &amp; video</a:t>
            </a:r>
            <a:endParaRPr b="0" i="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006" y="1406492"/>
            <a:ext cx="679075" cy="55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1510" y="3178381"/>
            <a:ext cx="679075" cy="55275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/>
          <p:nvPr/>
        </p:nvSpPr>
        <p:spPr>
          <a:xfrm>
            <a:off x="1517010" y="1156056"/>
            <a:ext cx="6110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B9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rgbClr val="024B90"/>
                </a:solidFill>
                <a:latin typeface="Arial"/>
                <a:ea typeface="Arial"/>
                <a:cs typeface="Arial"/>
                <a:sym typeface="Arial"/>
              </a:rPr>
              <a:t>UI Refactoring (“SasView 5.0”)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B9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24B90"/>
                </a:solidFill>
                <a:latin typeface="Arial"/>
                <a:ea typeface="Arial"/>
                <a:cs typeface="Arial"/>
                <a:sym typeface="Arial"/>
              </a:rPr>
              <a:t>Move to QT - current and well supported toolkit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B9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24B90"/>
                </a:solidFill>
                <a:latin typeface="Arial"/>
                <a:ea typeface="Arial"/>
                <a:cs typeface="Arial"/>
                <a:sym typeface="Arial"/>
              </a:rPr>
              <a:t>Complete separation of GUI and calculation code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B9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24B90"/>
                </a:solidFill>
                <a:latin typeface="Arial"/>
                <a:ea typeface="Arial"/>
                <a:cs typeface="Arial"/>
                <a:sym typeface="Arial"/>
              </a:rPr>
              <a:t>Provision of CLI &amp; updated Python API</a:t>
            </a:r>
            <a:endParaRPr/>
          </a:p>
        </p:txBody>
      </p:sp>
      <p:sp>
        <p:nvSpPr>
          <p:cNvPr id="405" name="Google Shape;405;p52"/>
          <p:cNvSpPr txBox="1"/>
          <p:nvPr/>
        </p:nvSpPr>
        <p:spPr>
          <a:xfrm>
            <a:off x="1369219" y="636990"/>
            <a:ext cx="6489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 release of 4.x and 5.x until 5 series is stable.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5.0 beta</a:t>
            </a:r>
            <a:r>
              <a:rPr b="1" lang="en" sz="1600"/>
              <a:t>2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release out now for testing! </a:t>
            </a:r>
            <a:endParaRPr sz="1600"/>
          </a:p>
        </p:txBody>
      </p:sp>
      <p:sp>
        <p:nvSpPr>
          <p:cNvPr id="406" name="Google Shape;406;p52"/>
          <p:cNvSpPr/>
          <p:nvPr/>
        </p:nvSpPr>
        <p:spPr>
          <a:xfrm>
            <a:off x="2286000" y="3858207"/>
            <a:ext cx="4572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McSAS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of key models from Scatter</a:t>
            </a:r>
            <a:endParaRPr/>
          </a:p>
        </p:txBody>
      </p:sp>
      <p:sp>
        <p:nvSpPr>
          <p:cNvPr id="407" name="Google Shape;407;p52"/>
          <p:cNvSpPr txBox="1"/>
          <p:nvPr/>
        </p:nvSpPr>
        <p:spPr>
          <a:xfrm>
            <a:off x="7370059" y="2414903"/>
            <a:ext cx="16434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release - 5.0</a:t>
            </a:r>
            <a:endParaRPr sz="900"/>
          </a:p>
        </p:txBody>
      </p:sp>
      <p:sp>
        <p:nvSpPr>
          <p:cNvPr id="408" name="Google Shape;408;p52"/>
          <p:cNvSpPr txBox="1"/>
          <p:nvPr/>
        </p:nvSpPr>
        <p:spPr>
          <a:xfrm>
            <a:off x="7370059" y="3139408"/>
            <a:ext cx="16434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release - 5.1</a:t>
            </a:r>
            <a:endParaRPr sz="900"/>
          </a:p>
        </p:txBody>
      </p:sp>
      <p:sp>
        <p:nvSpPr>
          <p:cNvPr id="409" name="Google Shape;409;p52"/>
          <p:cNvSpPr txBox="1"/>
          <p:nvPr/>
        </p:nvSpPr>
        <p:spPr>
          <a:xfrm>
            <a:off x="7370059" y="4040392"/>
            <a:ext cx="16929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release - 5.1</a:t>
            </a:r>
            <a:endParaRPr sz="900"/>
          </a:p>
        </p:txBody>
      </p:sp>
      <p:sp>
        <p:nvSpPr>
          <p:cNvPr id="410" name="Google Shape;410;p52"/>
          <p:cNvSpPr txBox="1"/>
          <p:nvPr/>
        </p:nvSpPr>
        <p:spPr>
          <a:xfrm>
            <a:off x="7370059" y="3498956"/>
            <a:ext cx="16929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release - 5.0</a:t>
            </a:r>
            <a:endParaRPr sz="900"/>
          </a:p>
        </p:txBody>
      </p:sp>
      <p:cxnSp>
        <p:nvCxnSpPr>
          <p:cNvPr id="411" name="Google Shape;411;p52"/>
          <p:cNvCxnSpPr/>
          <p:nvPr/>
        </p:nvCxnSpPr>
        <p:spPr>
          <a:xfrm>
            <a:off x="6209473" y="2537943"/>
            <a:ext cx="1032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2" name="Google Shape;412;p52"/>
          <p:cNvCxnSpPr/>
          <p:nvPr/>
        </p:nvCxnSpPr>
        <p:spPr>
          <a:xfrm>
            <a:off x="6209473" y="3247611"/>
            <a:ext cx="1032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3" name="Google Shape;413;p52"/>
          <p:cNvCxnSpPr/>
          <p:nvPr/>
        </p:nvCxnSpPr>
        <p:spPr>
          <a:xfrm>
            <a:off x="6267172" y="3624721"/>
            <a:ext cx="974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" name="Google Shape;414;p52"/>
          <p:cNvCxnSpPr/>
          <p:nvPr/>
        </p:nvCxnSpPr>
        <p:spPr>
          <a:xfrm>
            <a:off x="6754321" y="4153517"/>
            <a:ext cx="4872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5" name="Google Shape;415;p52"/>
          <p:cNvSpPr txBox="1"/>
          <p:nvPr/>
        </p:nvSpPr>
        <p:spPr>
          <a:xfrm>
            <a:off x="7370059" y="1509758"/>
            <a:ext cx="1034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 5.0</a:t>
            </a:r>
            <a:endParaRPr sz="900"/>
          </a:p>
        </p:txBody>
      </p:sp>
      <p:cxnSp>
        <p:nvCxnSpPr>
          <p:cNvPr id="416" name="Google Shape;416;p52"/>
          <p:cNvCxnSpPr/>
          <p:nvPr/>
        </p:nvCxnSpPr>
        <p:spPr>
          <a:xfrm>
            <a:off x="6997895" y="1628057"/>
            <a:ext cx="306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Outreach</a:t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725" y="709675"/>
            <a:ext cx="3113549" cy="18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209500" y="639175"/>
            <a:ext cx="4950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Website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E-learning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Bootcamps &amp; Regional Workshops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Twitter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Slack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1" y="3095825"/>
            <a:ext cx="3890856" cy="18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382" y="1620125"/>
            <a:ext cx="3095993" cy="25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Outreach</a:t>
            </a:r>
            <a:endParaRPr/>
          </a:p>
        </p:txBody>
      </p:sp>
      <p:sp>
        <p:nvSpPr>
          <p:cNvPr id="431" name="Google Shape;431;p54"/>
          <p:cNvSpPr txBox="1"/>
          <p:nvPr/>
        </p:nvSpPr>
        <p:spPr>
          <a:xfrm>
            <a:off x="209500" y="639175"/>
            <a:ext cx="4950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Website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E-learning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Bootcamps &amp; Regional Workshops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Twitter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Slack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0" y="3334075"/>
            <a:ext cx="5513793" cy="16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950" y="717475"/>
            <a:ext cx="5257850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512" y="2913900"/>
            <a:ext cx="2910723" cy="20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Outreach</a:t>
            </a:r>
            <a:endParaRPr/>
          </a:p>
        </p:txBody>
      </p:sp>
      <p:sp>
        <p:nvSpPr>
          <p:cNvPr id="440" name="Google Shape;440;p55"/>
          <p:cNvSpPr txBox="1"/>
          <p:nvPr/>
        </p:nvSpPr>
        <p:spPr>
          <a:xfrm>
            <a:off x="209500" y="639175"/>
            <a:ext cx="4950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Website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E-learning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Bootcamps &amp; Regional Workshops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Twitter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Slack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850" y="742950"/>
            <a:ext cx="5421149" cy="28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31257" t="0"/>
          <a:stretch/>
        </p:blipFill>
        <p:spPr>
          <a:xfrm>
            <a:off x="442025" y="3625325"/>
            <a:ext cx="3382178" cy="11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/>
        </p:nvSpPr>
        <p:spPr>
          <a:xfrm>
            <a:off x="4058025" y="4175000"/>
            <a:ext cx="4750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ahoma"/>
                <a:ea typeface="Tahoma"/>
                <a:cs typeface="Tahoma"/>
                <a:sym typeface="Tahoma"/>
              </a:rPr>
              <a:t>All the work of ISIS Sandwich Student Michael Oakley</a:t>
            </a:r>
            <a:endParaRPr i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Outreach</a:t>
            </a:r>
            <a:endParaRPr/>
          </a:p>
        </p:txBody>
      </p:sp>
      <p:sp>
        <p:nvSpPr>
          <p:cNvPr id="449" name="Google Shape;449;p56"/>
          <p:cNvSpPr txBox="1"/>
          <p:nvPr/>
        </p:nvSpPr>
        <p:spPr>
          <a:xfrm>
            <a:off x="209500" y="639175"/>
            <a:ext cx="4950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Website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○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○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E-learning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Bootcamps &amp; Regional Workshops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Twitter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Slack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00" y="3334075"/>
            <a:ext cx="3465394" cy="16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900" y="1061600"/>
            <a:ext cx="3700600" cy="39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850" y="374600"/>
            <a:ext cx="2418650" cy="8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Outreach</a:t>
            </a:r>
            <a:endParaRPr/>
          </a:p>
        </p:txBody>
      </p:sp>
      <p:sp>
        <p:nvSpPr>
          <p:cNvPr id="458" name="Google Shape;458;p57"/>
          <p:cNvSpPr txBox="1"/>
          <p:nvPr/>
        </p:nvSpPr>
        <p:spPr>
          <a:xfrm>
            <a:off x="209500" y="639175"/>
            <a:ext cx="4950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Website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E-learning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Bootcamps &amp; Regional Workshops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Twitter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Slack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24138" t="0"/>
          <a:stretch/>
        </p:blipFill>
        <p:spPr>
          <a:xfrm>
            <a:off x="3462475" y="1807575"/>
            <a:ext cx="5681524" cy="31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3927825" y="1059975"/>
            <a:ext cx="4750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ahoma"/>
                <a:ea typeface="Tahoma"/>
                <a:cs typeface="Tahoma"/>
                <a:sym typeface="Tahoma"/>
              </a:rPr>
              <a:t>All the work of ISIS Summer Student Lewis O’Driscoll</a:t>
            </a:r>
            <a:endParaRPr i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1073175" y="3651500"/>
            <a:ext cx="2185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Uses mySQL &amp; Postgress</a:t>
            </a:r>
            <a:endParaRPr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8 models contributed by 7 authors in 2 years</a:t>
            </a:r>
            <a:endParaRPr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 sz="2300">
                <a:solidFill>
                  <a:srgbClr val="24526E"/>
                </a:solidFill>
              </a:rPr>
              <a:t>1D Analysis</a:t>
            </a:r>
            <a:endParaRPr/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8278" l="0" r="2467" t="1833"/>
          <a:stretch/>
        </p:blipFill>
        <p:spPr>
          <a:xfrm>
            <a:off x="1417194" y="1332191"/>
            <a:ext cx="7029701" cy="303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7124023" y="918828"/>
            <a:ext cx="2020082" cy="24349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Simultaneous fitting</a:t>
            </a:r>
            <a:endParaRPr sz="900"/>
          </a:p>
        </p:txBody>
      </p:sp>
      <p:sp>
        <p:nvSpPr>
          <p:cNvPr id="181" name="Google Shape;181;p31"/>
          <p:cNvSpPr txBox="1"/>
          <p:nvPr/>
        </p:nvSpPr>
        <p:spPr>
          <a:xfrm>
            <a:off x="5212323" y="4556723"/>
            <a:ext cx="3823452" cy="405723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 smearing (pinhole and slit)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Automatically from data or provide parameters</a:t>
            </a:r>
            <a:endParaRPr sz="900"/>
          </a:p>
        </p:txBody>
      </p:sp>
      <p:sp>
        <p:nvSpPr>
          <p:cNvPr id="182" name="Google Shape;182;p31"/>
          <p:cNvSpPr txBox="1"/>
          <p:nvPr/>
        </p:nvSpPr>
        <p:spPr>
          <a:xfrm>
            <a:off x="-310496" y="602643"/>
            <a:ext cx="2410085" cy="73033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management</a:t>
            </a:r>
            <a:endParaRPr sz="9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data formats supported, including NXCansas &amp; </a:t>
            </a:r>
            <a:r>
              <a:rPr b="0" i="1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cansas1D</a:t>
            </a:r>
            <a:endParaRPr sz="900"/>
          </a:p>
        </p:txBody>
      </p:sp>
      <p:sp>
        <p:nvSpPr>
          <p:cNvPr id="183" name="Google Shape;183;p31"/>
          <p:cNvSpPr txBox="1"/>
          <p:nvPr/>
        </p:nvSpPr>
        <p:spPr>
          <a:xfrm>
            <a:off x="2752747" y="757407"/>
            <a:ext cx="3638516" cy="438139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 choice of built-in models (&gt; 70)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P(Q), S(Q) &amp; P(Q)*S(Q)</a:t>
            </a:r>
            <a:endParaRPr sz="900"/>
          </a:p>
        </p:txBody>
      </p:sp>
      <p:sp>
        <p:nvSpPr>
          <p:cNvPr id="184" name="Google Shape;184;p31"/>
          <p:cNvSpPr txBox="1"/>
          <p:nvPr/>
        </p:nvSpPr>
        <p:spPr>
          <a:xfrm>
            <a:off x="722016" y="4556723"/>
            <a:ext cx="3850097" cy="568101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Generic parameter polydispersity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Choice of distribution and distribution parameters</a:t>
            </a:r>
            <a:endParaRPr sz="900"/>
          </a:p>
        </p:txBody>
      </p:sp>
      <p:sp>
        <p:nvSpPr>
          <p:cNvPr id="185" name="Google Shape;185;p31"/>
          <p:cNvSpPr txBox="1"/>
          <p:nvPr/>
        </p:nvSpPr>
        <p:spPr>
          <a:xfrm>
            <a:off x="-14156" y="3054705"/>
            <a:ext cx="12999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Tool Choice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Plotting</a:t>
            </a:r>
            <a:endParaRPr sz="900"/>
          </a:p>
        </p:txBody>
      </p:sp>
      <p:sp>
        <p:nvSpPr>
          <p:cNvPr id="186" name="Google Shape;186;p31"/>
          <p:cNvSpPr/>
          <p:nvPr/>
        </p:nvSpPr>
        <p:spPr>
          <a:xfrm rot="2571466">
            <a:off x="975429" y="1684707"/>
            <a:ext cx="766120" cy="2880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 rot="1109502">
            <a:off x="975490" y="3657755"/>
            <a:ext cx="766157" cy="2881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 rot="-2699043">
            <a:off x="2280257" y="3720703"/>
            <a:ext cx="1523532" cy="288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 rot="-7841908">
            <a:off x="4567286" y="3929879"/>
            <a:ext cx="1151089" cy="2880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/>
          <p:nvPr/>
        </p:nvSpPr>
        <p:spPr>
          <a:xfrm rot="6333609">
            <a:off x="3947577" y="1509784"/>
            <a:ext cx="766077" cy="2880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 rot="7518490">
            <a:off x="7342202" y="1447318"/>
            <a:ext cx="766125" cy="2881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00" y="602775"/>
            <a:ext cx="2422123" cy="181659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and Join the Fun!</a:t>
            </a:r>
            <a:endParaRPr/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550" y="648949"/>
            <a:ext cx="2422113" cy="181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50" y="3232425"/>
            <a:ext cx="2075855" cy="15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582" y="3179924"/>
            <a:ext cx="2422093" cy="1816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8"/>
          <p:cNvGrpSpPr/>
          <p:nvPr/>
        </p:nvGrpSpPr>
        <p:grpSpPr>
          <a:xfrm>
            <a:off x="1811600" y="608475"/>
            <a:ext cx="5019225" cy="3906325"/>
            <a:chOff x="2040200" y="989475"/>
            <a:chExt cx="5019225" cy="3906325"/>
          </a:xfrm>
        </p:grpSpPr>
        <p:sp>
          <p:nvSpPr>
            <p:cNvPr id="472" name="Google Shape;472;p58"/>
            <p:cNvSpPr/>
            <p:nvPr/>
          </p:nvSpPr>
          <p:spPr>
            <a:xfrm>
              <a:off x="2064125" y="1203100"/>
              <a:ext cx="4995300" cy="3692700"/>
            </a:xfrm>
            <a:prstGeom prst="rect">
              <a:avLst/>
            </a:prstGeom>
            <a:solidFill>
              <a:srgbClr val="FFFFFF">
                <a:alpha val="684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8"/>
            <p:cNvSpPr txBox="1"/>
            <p:nvPr/>
          </p:nvSpPr>
          <p:spPr>
            <a:xfrm>
              <a:off x="2040200" y="989475"/>
              <a:ext cx="4995300" cy="29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people are saying about SansView/SasView</a:t>
              </a:r>
              <a:endParaRPr b="1" sz="10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‘SansView is a very helpful tool, very complete and easy to use’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want to thank you for this amazing software. It’s UI and options make the interpretation of spectra easier and faster’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Philippe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really like the SasView software’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Martin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been using SasView as my software of choice for fitting SANS data, and I have been very happy with the software’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Greg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found SasView very easy to use and the batch fit function is a wonderful time saving tool. I can finally stop making painful excel macros!’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Andrew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am a new user of SasView and I think it is a very useful and practical tool’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Arnaud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‘Within 30 seconds…I am completely converted to SasView!’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Mike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‘Thank you for creating and maintaining SasView. It is an incredibly helpful tool, and I use it regularly’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Pasha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‘All the best and thank you again to carry on such a good job on SasView’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‘Ooooh NICE PROGRAMME!! Hours of fun!’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Stuart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b="1" i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love such amazing software so much. It help our researches a lot.’</a:t>
              </a:r>
              <a:r>
                <a:rPr b="1" lang="en" sz="100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Po-Wei</a:t>
              </a:r>
              <a:endParaRPr b="1" sz="100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Analysis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350" y="755171"/>
            <a:ext cx="5607707" cy="423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2776"/>
            <a:ext cx="3795975" cy="431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1297914" y="308143"/>
            <a:ext cx="6572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 sz="2300">
                <a:solidFill>
                  <a:srgbClr val="24526E"/>
                </a:solidFill>
              </a:rPr>
              <a:t>Fitting Algorithms</a:t>
            </a:r>
            <a:endParaRPr/>
          </a:p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764" y="1238488"/>
            <a:ext cx="2089854" cy="266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0" y="2525773"/>
            <a:ext cx="2059825" cy="208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0" y="308143"/>
            <a:ext cx="2059825" cy="208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6815" y="308143"/>
            <a:ext cx="2059825" cy="208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6815" y="2525773"/>
            <a:ext cx="2059825" cy="2088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2733623" y="4792094"/>
            <a:ext cx="3682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bumps package from P. Kienzle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 Model Editor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0" r="0" t="16853"/>
          <a:stretch/>
        </p:blipFill>
        <p:spPr>
          <a:xfrm>
            <a:off x="291925" y="698875"/>
            <a:ext cx="8687525" cy="40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&amp; C model files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0" l="0" r="0" t="12808"/>
          <a:stretch/>
        </p:blipFill>
        <p:spPr>
          <a:xfrm>
            <a:off x="327425" y="661700"/>
            <a:ext cx="8591950" cy="42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Invariant Calculation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09" y="734432"/>
            <a:ext cx="2756843" cy="416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 b="7854" l="10609" r="8273" t="5640"/>
          <a:stretch/>
        </p:blipFill>
        <p:spPr>
          <a:xfrm>
            <a:off x="4490671" y="668593"/>
            <a:ext cx="4401650" cy="23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8344" y="3002481"/>
            <a:ext cx="2399658" cy="194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</a:pPr>
            <a:r>
              <a:rPr lang="en"/>
              <a:t>P(r) Inversion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</a:pPr>
            <a:fld id="{00000000-1234-1234-1234-123412341234}" type="slidenum">
              <a:rPr b="1" lang="en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00" y="734433"/>
            <a:ext cx="2291907" cy="395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4">
            <a:alphaModFix/>
          </a:blip>
          <a:srcRect b="7781" l="9342" r="7978" t="6807"/>
          <a:stretch/>
        </p:blipFill>
        <p:spPr>
          <a:xfrm>
            <a:off x="4282952" y="623155"/>
            <a:ext cx="4112633" cy="212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/>
          </a:blip>
          <a:srcRect b="8394" l="6242" r="7169" t="6470"/>
          <a:stretch/>
        </p:blipFill>
        <p:spPr>
          <a:xfrm>
            <a:off x="4121140" y="2819759"/>
            <a:ext cx="3228089" cy="21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